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</p:sldIdLst>
  <p:sldSz cx="18288000" cy="10287000"/>
  <p:notesSz cx="6858000" cy="9144000"/>
  <p:embeddedFontLst>
    <p:embeddedFont>
      <p:font typeface="Ubuntu" charset="1" panose="020B0504030602030204"/>
      <p:regular r:id="rId6"/>
    </p:embeddedFont>
    <p:embeddedFont>
      <p:font typeface="Ubuntu Bold" charset="1" panose="020B0804030602030204"/>
      <p:regular r:id="rId7"/>
    </p:embeddedFont>
    <p:embeddedFont>
      <p:font typeface="Ubuntu Italics" charset="1" panose="020B05040306020A0204"/>
      <p:regular r:id="rId8"/>
    </p:embeddedFont>
    <p:embeddedFont>
      <p:font typeface="Ubuntu Bold Italics" charset="1" panose="020B08040306020A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43" Target="notesSlides/notesSlide4.xml" Type="http://schemas.openxmlformats.org/officeDocument/2006/relationships/notesSlide"/><Relationship Id="rId44" Target="notesSlides/notesSlide5.xml" Type="http://schemas.openxmlformats.org/officeDocument/2006/relationships/notesSlide"/><Relationship Id="rId45" Target="notesSlides/notesSlide6.xml" Type="http://schemas.openxmlformats.org/officeDocument/2006/relationships/notesSlide"/><Relationship Id="rId46" Target="notesSlides/notesSlide7.xml" Type="http://schemas.openxmlformats.org/officeDocument/2006/relationships/notesSlide"/><Relationship Id="rId47" Target="notesSlides/notesSlide8.xml" Type="http://schemas.openxmlformats.org/officeDocument/2006/relationships/notesSlide"/><Relationship Id="rId48" Target="notesSlides/notesSlide9.xml" Type="http://schemas.openxmlformats.org/officeDocument/2006/relationships/notesSlide"/><Relationship Id="rId49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notesSlides/notesSlide16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 want to explain how to extract Region of Interest (ROI) via pooling aka ROI pooling</a:t>
            </a:r>
          </a:p>
          <a:p>
            <a:r>
              <a:rPr lang="en-US"/>
              <a:t/>
            </a:r>
          </a:p>
          <a:p>
            <a:r>
              <a:rPr lang="en-US"/>
              <a:t>lets Recall :</a:t>
            </a:r>
          </a:p>
          <a:p>
            <a:r>
              <a:rPr lang="en-US"/>
              <a:t>RCNN introduces  Region proposal (2k) pipleline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recall that Fast RCNN introduces ROI pooling </a:t>
            </a:r>
          </a:p>
          <a:p>
            <a:r>
              <a:rPr lang="en-US"/>
              <a:t/>
            </a:r>
          </a:p>
          <a:p>
            <a:r>
              <a:rPr lang="en-US"/>
              <a:t>- Pass image to backbone network (e.g. ResNet or VGG).</a:t>
            </a:r>
          </a:p>
          <a:p>
            <a:r>
              <a:rPr lang="en-US"/>
              <a:t>- Extract feature map (</a:t>
            </a:r>
          </a:p>
          <a:p>
            <a:r>
              <a:rPr lang="en-US"/>
              <a:t>- Pass feature map to EXTERNAL Region Proposal ALGORITHM (Selective Search).</a:t>
            </a:r>
          </a:p>
          <a:p>
            <a:r>
              <a:rPr lang="en-US"/>
              <a:t>- obtain  take Region of Interest (ROI) and return fixed size feature map via pooling or align operations.</a:t>
            </a:r>
          </a:p>
          <a:p>
            <a:r>
              <a:rPr lang="en-US"/>
              <a:t>- Pass fixed size feature map from ROI pooling (or align) into R-CNN to get bounding box predictions and class scores.</a:t>
            </a:r>
          </a:p>
          <a:p>
            <a:r>
              <a:rPr lang="en-US"/>
              <a:t>- Pass fixed size feature map from ROI pooling (or align) into CNN to get segmentation mask.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object detection, each proposal will be of a different shape. So there is a need for converting all the proposals to fixed shape as required by fully connected layers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Faster R-CNN builds upon Fast R-CNN by adding a Region Proposal Network, which allows for the generation of region proposals directly within the network,</a:t>
            </a:r>
          </a:p>
          <a:p>
            <a:r>
              <a:rPr lang="en-US"/>
              <a:t/>
            </a:r>
          </a:p>
          <a:p>
            <a:r>
              <a:rPr lang="en-US"/>
              <a:t>Each proposal has five values, the [index Xmin, Ymin, x max and Y max </a:t>
            </a:r>
          </a:p>
          <a:p>
            <a:r>
              <a:rPr lang="en-US"/>
              <a:t> </a:t>
            </a:r>
          </a:p>
          <a:p>
            <a:r>
              <a:rPr lang="en-US"/>
              <a:t>Generally, it represents the top-left and bottom-right corner of the proposal.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12.png" Type="http://schemas.openxmlformats.org/officeDocument/2006/relationships/image"/><Relationship Id="rId5" Target="../media/image14.gif" Type="http://schemas.openxmlformats.org/officeDocument/2006/relationships/image"/><Relationship Id="rId6" Target="../media/image1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21.gif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21.gif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https://arxiv.org/pdf/1512.04412.pdf" TargetMode="External" Type="http://schemas.openxmlformats.org/officeDocument/2006/relationships/hyperlink"/><Relationship Id="rId5" Target="https://erdem.pl/" TargetMode="External" Type="http://schemas.openxmlformats.org/officeDocument/2006/relationships/hyperlink"/><Relationship Id="rId6" Target="https://firiuza.medium.com/?source=post_page-----65293ab741db--------------------------------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7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2947477"/>
            <a:ext cx="17145000" cy="553820"/>
            <a:chOff x="0" y="0"/>
            <a:chExt cx="4654241" cy="150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4241" cy="150342"/>
            </a:xfrm>
            <a:custGeom>
              <a:avLst/>
              <a:gdLst/>
              <a:ahLst/>
              <a:cxnLst/>
              <a:rect r="r" b="b" t="t" l="l"/>
              <a:pathLst>
                <a:path h="150342" w="4654241">
                  <a:moveTo>
                    <a:pt x="0" y="0"/>
                  </a:moveTo>
                  <a:lnTo>
                    <a:pt x="4654241" y="0"/>
                  </a:lnTo>
                  <a:lnTo>
                    <a:pt x="4654241" y="150342"/>
                  </a:lnTo>
                  <a:lnTo>
                    <a:pt x="0" y="150342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54241" cy="178917"/>
            </a:xfrm>
            <a:prstGeom prst="rect">
              <a:avLst/>
            </a:prstGeom>
          </p:spPr>
          <p:txBody>
            <a:bodyPr anchor="ctr" rtlCol="false" tIns="49286" lIns="49286" bIns="49286" rIns="49286"/>
            <a:lstStyle/>
            <a:p>
              <a:pPr algn="ctr">
                <a:lnSpc>
                  <a:spcPts val="2580"/>
                </a:lnSpc>
                <a:spcBef>
                  <a:spcPct val="0"/>
                </a:spcBef>
              </a:pPr>
              <a:r>
                <a:rPr lang="en-US" sz="1843">
                  <a:solidFill>
                    <a:srgbClr val="FFFFFF">
                      <a:alpha val="6667"/>
                    </a:srgbClr>
                  </a:solidFill>
                  <a:latin typeface="Canva Sans"/>
                </a:rPr>
                <a:t>ll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00702" y="1211673"/>
            <a:ext cx="1735804" cy="1735804"/>
          </a:xfrm>
          <a:custGeom>
            <a:avLst/>
            <a:gdLst/>
            <a:ahLst/>
            <a:cxnLst/>
            <a:rect r="r" b="b" t="t" l="l"/>
            <a:pathLst>
              <a:path h="1735804" w="1735804">
                <a:moveTo>
                  <a:pt x="0" y="0"/>
                </a:moveTo>
                <a:lnTo>
                  <a:pt x="1735804" y="0"/>
                </a:lnTo>
                <a:lnTo>
                  <a:pt x="1735804" y="1735804"/>
                </a:lnTo>
                <a:lnTo>
                  <a:pt x="0" y="173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6506" y="1480475"/>
            <a:ext cx="1389242" cy="1322451"/>
          </a:xfrm>
          <a:custGeom>
            <a:avLst/>
            <a:gdLst/>
            <a:ahLst/>
            <a:cxnLst/>
            <a:rect r="r" b="b" t="t" l="l"/>
            <a:pathLst>
              <a:path h="1322451" w="1389242">
                <a:moveTo>
                  <a:pt x="0" y="0"/>
                </a:moveTo>
                <a:lnTo>
                  <a:pt x="1389242" y="0"/>
                </a:lnTo>
                <a:lnTo>
                  <a:pt x="1389242" y="1322451"/>
                </a:lnTo>
                <a:lnTo>
                  <a:pt x="0" y="1322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2241" y="7270793"/>
            <a:ext cx="9562266" cy="6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6"/>
              </a:lnSpc>
            </a:pPr>
            <a:r>
              <a:rPr lang="en-US" sz="2233">
                <a:solidFill>
                  <a:srgbClr val="000000"/>
                </a:solidFill>
                <a:latin typeface="Canva Sans Bold"/>
              </a:rPr>
              <a:t>Other Similar Methods</a:t>
            </a:r>
          </a:p>
          <a:p>
            <a:pPr>
              <a:lnSpc>
                <a:spcPts val="2072"/>
              </a:lnSpc>
            </a:pPr>
            <a:r>
              <a:rPr lang="en-US" sz="1480">
                <a:solidFill>
                  <a:srgbClr val="000000"/>
                </a:solidFill>
                <a:latin typeface="Canva Sans Bold"/>
              </a:rPr>
              <a:t>ROI Align, ROI Warp, Spatial Pyramid Pooling (SPP)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2241" y="6055989"/>
            <a:ext cx="9562266" cy="90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Canva Sans Bold"/>
              </a:rPr>
              <a:t>ROI Pooling </a:t>
            </a:r>
          </a:p>
          <a:p>
            <a:pPr>
              <a:lnSpc>
                <a:spcPts val="2072"/>
              </a:lnSpc>
            </a:pPr>
            <a:r>
              <a:rPr lang="en-US" sz="1480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1480">
                <a:solidFill>
                  <a:srgbClr val="000000"/>
                </a:solidFill>
                <a:latin typeface="Canva Sans Bold"/>
              </a:rPr>
              <a:t>rojection</a:t>
            </a:r>
          </a:p>
          <a:p>
            <a:pPr>
              <a:lnSpc>
                <a:spcPts val="2072"/>
              </a:lnSpc>
            </a:pPr>
            <a:r>
              <a:rPr lang="en-US" sz="1480">
                <a:solidFill>
                  <a:srgbClr val="000000"/>
                </a:solidFill>
                <a:latin typeface="Canva Sans Bold"/>
              </a:rPr>
              <a:t>Quantization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2241" y="4796568"/>
            <a:ext cx="9562266" cy="90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Canva Sans Bold"/>
              </a:rPr>
              <a:t>Introduction to ROI Pooling in Object Detection</a:t>
            </a:r>
          </a:p>
          <a:p>
            <a:pPr>
              <a:lnSpc>
                <a:spcPts val="2072"/>
              </a:lnSpc>
            </a:pPr>
            <a:r>
              <a:rPr lang="en-US" sz="1480">
                <a:solidFill>
                  <a:srgbClr val="000000"/>
                </a:solidFill>
                <a:latin typeface="Canva Sans Bold"/>
              </a:rPr>
              <a:t>Definition </a:t>
            </a:r>
          </a:p>
          <a:p>
            <a:pPr>
              <a:lnSpc>
                <a:spcPts val="2072"/>
              </a:lnSpc>
            </a:pPr>
            <a:r>
              <a:rPr lang="en-US" sz="1480">
                <a:solidFill>
                  <a:srgbClr val="000000"/>
                </a:solidFill>
                <a:latin typeface="Canva Sans Bold"/>
              </a:rPr>
              <a:t>Usage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103" y="2925520"/>
            <a:ext cx="14342466" cy="49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Canva Sans Bold"/>
              </a:rPr>
              <a:t>When is it used, it is importance and other similar methods to 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2241" y="9498989"/>
            <a:ext cx="14538191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 Bold"/>
              </a:rPr>
              <a:t>Atanda Abdullahi Adewale,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1283778"/>
            <a:ext cx="10708446" cy="13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714507" y="4590356"/>
            <a:ext cx="4363193" cy="4363193"/>
          </a:xfrm>
          <a:custGeom>
            <a:avLst/>
            <a:gdLst/>
            <a:ahLst/>
            <a:cxnLst/>
            <a:rect r="r" b="b" t="t" l="l"/>
            <a:pathLst>
              <a:path h="4363193" w="4363193">
                <a:moveTo>
                  <a:pt x="0" y="0"/>
                </a:moveTo>
                <a:lnTo>
                  <a:pt x="4363193" y="0"/>
                </a:lnTo>
                <a:lnTo>
                  <a:pt x="4363193" y="4363193"/>
                </a:lnTo>
                <a:lnTo>
                  <a:pt x="0" y="436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859" y="6598943"/>
            <a:ext cx="5069984" cy="1964063"/>
            <a:chOff x="0" y="0"/>
            <a:chExt cx="1335304" cy="517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5304" cy="517284"/>
            </a:xfrm>
            <a:custGeom>
              <a:avLst/>
              <a:gdLst/>
              <a:ahLst/>
              <a:cxnLst/>
              <a:rect r="r" b="b" t="t" l="l"/>
              <a:pathLst>
                <a:path h="517284" w="1335304">
                  <a:moveTo>
                    <a:pt x="0" y="0"/>
                  </a:moveTo>
                  <a:lnTo>
                    <a:pt x="1335304" y="0"/>
                  </a:lnTo>
                  <a:lnTo>
                    <a:pt x="1335304" y="517284"/>
                  </a:lnTo>
                  <a:lnTo>
                    <a:pt x="0" y="517284"/>
                  </a:lnTo>
                  <a:close/>
                </a:path>
              </a:pathLst>
            </a:custGeom>
            <a:solidFill>
              <a:srgbClr val="66EF63">
                <a:alpha val="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35304" cy="555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48493" y="2805747"/>
            <a:ext cx="6685812" cy="2475840"/>
          </a:xfrm>
          <a:custGeom>
            <a:avLst/>
            <a:gdLst/>
            <a:ahLst/>
            <a:cxnLst/>
            <a:rect r="r" b="b" t="t" l="l"/>
            <a:pathLst>
              <a:path h="2475840" w="6685812">
                <a:moveTo>
                  <a:pt x="0" y="0"/>
                </a:moveTo>
                <a:lnTo>
                  <a:pt x="6685812" y="0"/>
                </a:lnTo>
                <a:lnTo>
                  <a:pt x="6685812" y="2475840"/>
                </a:lnTo>
                <a:lnTo>
                  <a:pt x="0" y="247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9757013" y="5605021"/>
            <a:ext cx="11159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2616890" y="7917207"/>
            <a:ext cx="11159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218519" y="2621985"/>
            <a:ext cx="3105581" cy="3105581"/>
          </a:xfrm>
          <a:custGeom>
            <a:avLst/>
            <a:gdLst/>
            <a:ahLst/>
            <a:cxnLst/>
            <a:rect r="r" b="b" t="t" l="l"/>
            <a:pathLst>
              <a:path h="3105581" w="3105581">
                <a:moveTo>
                  <a:pt x="0" y="0"/>
                </a:moveTo>
                <a:lnTo>
                  <a:pt x="3105581" y="0"/>
                </a:lnTo>
                <a:lnTo>
                  <a:pt x="3105581" y="3105582"/>
                </a:lnTo>
                <a:lnTo>
                  <a:pt x="0" y="3105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21380" y="6384792"/>
            <a:ext cx="3370019" cy="3347993"/>
          </a:xfrm>
          <a:custGeom>
            <a:avLst/>
            <a:gdLst/>
            <a:ahLst/>
            <a:cxnLst/>
            <a:rect r="r" b="b" t="t" l="l"/>
            <a:pathLst>
              <a:path h="3347993" w="3370019">
                <a:moveTo>
                  <a:pt x="0" y="0"/>
                </a:moveTo>
                <a:lnTo>
                  <a:pt x="3370019" y="0"/>
                </a:lnTo>
                <a:lnTo>
                  <a:pt x="3370019" y="3347992"/>
                </a:lnTo>
                <a:lnTo>
                  <a:pt x="0" y="3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97859" y="3118953"/>
            <a:ext cx="5623521" cy="1927415"/>
            <a:chOff x="0" y="0"/>
            <a:chExt cx="7498028" cy="256988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686832" cy="2569886"/>
              <a:chOff x="0" y="0"/>
              <a:chExt cx="1320856" cy="50763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20856" cy="507632"/>
              </a:xfrm>
              <a:custGeom>
                <a:avLst/>
                <a:gdLst/>
                <a:ahLst/>
                <a:cxnLst/>
                <a:rect r="r" b="b" t="t" l="l"/>
                <a:pathLst>
                  <a:path h="507632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507632"/>
                    </a:lnTo>
                    <a:lnTo>
                      <a:pt x="0" y="507632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320856" cy="545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52518" y="131626"/>
              <a:ext cx="7345510" cy="118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is not a Bounding Box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Every RoI has it’s original coordinates and size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Map ROI onto Feature Map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979946" y="6691340"/>
            <a:ext cx="6279354" cy="2402349"/>
          </a:xfrm>
          <a:custGeom>
            <a:avLst/>
            <a:gdLst/>
            <a:ahLst/>
            <a:cxnLst/>
            <a:rect r="r" b="b" t="t" l="l"/>
            <a:pathLst>
              <a:path h="2402349" w="6279354">
                <a:moveTo>
                  <a:pt x="0" y="0"/>
                </a:moveTo>
                <a:lnTo>
                  <a:pt x="6279354" y="0"/>
                </a:lnTo>
                <a:lnTo>
                  <a:pt x="6279354" y="2402349"/>
                </a:lnTo>
                <a:lnTo>
                  <a:pt x="0" y="240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2248" y="6662765"/>
            <a:ext cx="4549825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Width: 200/32 = 6.25         Top x: 296/32 = 9.25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Height: 145/32 = ~4.53       Top y: 192/32 = 6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</a:p>
          <a:p>
            <a:pPr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492108" y="5453900"/>
            <a:ext cx="1362842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3, 512, 512]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1643" y="5453900"/>
            <a:ext cx="1382948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512, 16, 16]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2248" y="7717500"/>
            <a:ext cx="9466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4x6x512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65130" y="7717500"/>
            <a:ext cx="92556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3x3x512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17802" y="3118953"/>
            <a:ext cx="3416268" cy="2464554"/>
          </a:xfrm>
          <a:custGeom>
            <a:avLst/>
            <a:gdLst/>
            <a:ahLst/>
            <a:cxnLst/>
            <a:rect r="r" b="b" t="t" l="l"/>
            <a:pathLst>
              <a:path h="2464554" w="3416268">
                <a:moveTo>
                  <a:pt x="0" y="0"/>
                </a:moveTo>
                <a:lnTo>
                  <a:pt x="3416268" y="0"/>
                </a:lnTo>
                <a:lnTo>
                  <a:pt x="3416268" y="2464554"/>
                </a:lnTo>
                <a:lnTo>
                  <a:pt x="0" y="246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7859" y="4195278"/>
            <a:ext cx="5623521" cy="848020"/>
            <a:chOff x="0" y="0"/>
            <a:chExt cx="7498028" cy="113069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686832" cy="1041793"/>
              <a:chOff x="0" y="0"/>
              <a:chExt cx="1320856" cy="20578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20856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320856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52518" y="220526"/>
              <a:ext cx="734551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Quantization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821380" y="3118953"/>
            <a:ext cx="5611429" cy="2464554"/>
          </a:xfrm>
          <a:custGeom>
            <a:avLst/>
            <a:gdLst/>
            <a:ahLst/>
            <a:cxnLst/>
            <a:rect r="r" b="b" t="t" l="l"/>
            <a:pathLst>
              <a:path h="2464554" w="5611429">
                <a:moveTo>
                  <a:pt x="0" y="0"/>
                </a:moveTo>
                <a:lnTo>
                  <a:pt x="5611429" y="0"/>
                </a:lnTo>
                <a:lnTo>
                  <a:pt x="5611429" y="2464554"/>
                </a:lnTo>
                <a:lnTo>
                  <a:pt x="0" y="246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39" r="0" b="-103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17802" y="3118953"/>
            <a:ext cx="3416268" cy="2464554"/>
          </a:xfrm>
          <a:custGeom>
            <a:avLst/>
            <a:gdLst/>
            <a:ahLst/>
            <a:cxnLst/>
            <a:rect r="r" b="b" t="t" l="l"/>
            <a:pathLst>
              <a:path h="2464554" w="3416268">
                <a:moveTo>
                  <a:pt x="0" y="0"/>
                </a:moveTo>
                <a:lnTo>
                  <a:pt x="3416268" y="0"/>
                </a:lnTo>
                <a:lnTo>
                  <a:pt x="3416268" y="2464554"/>
                </a:lnTo>
                <a:lnTo>
                  <a:pt x="0" y="246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21380" y="6002607"/>
            <a:ext cx="5854005" cy="2300314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3279907" y="6002607"/>
            <a:ext cx="3313457" cy="2560399"/>
          </a:xfrm>
          <a:custGeom>
            <a:avLst/>
            <a:gdLst/>
            <a:ahLst/>
            <a:cxnLst/>
            <a:rect r="r" b="b" t="t" l="l"/>
            <a:pathLst>
              <a:path h="2560399" w="3313457">
                <a:moveTo>
                  <a:pt x="0" y="0"/>
                </a:moveTo>
                <a:lnTo>
                  <a:pt x="3313457" y="0"/>
                </a:lnTo>
                <a:lnTo>
                  <a:pt x="3313457" y="2560399"/>
                </a:lnTo>
                <a:lnTo>
                  <a:pt x="0" y="2560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97859" y="4195278"/>
            <a:ext cx="5623521" cy="848020"/>
            <a:chOff x="0" y="0"/>
            <a:chExt cx="7498028" cy="113069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686832" cy="1041793"/>
              <a:chOff x="0" y="0"/>
              <a:chExt cx="1320856" cy="20578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20856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320856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52518" y="220526"/>
              <a:ext cx="734551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Quantization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7859" y="6728754"/>
            <a:ext cx="5623521" cy="781345"/>
            <a:chOff x="0" y="0"/>
            <a:chExt cx="7498028" cy="104179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686832" cy="1041793"/>
              <a:chOff x="0" y="0"/>
              <a:chExt cx="1320856" cy="20578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20856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320856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52518" y="220526"/>
              <a:ext cx="734551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Pooling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821380" y="3118953"/>
            <a:ext cx="5611429" cy="2464554"/>
          </a:xfrm>
          <a:custGeom>
            <a:avLst/>
            <a:gdLst/>
            <a:ahLst/>
            <a:cxnLst/>
            <a:rect r="r" b="b" t="t" l="l"/>
            <a:pathLst>
              <a:path h="2464554" w="5611429">
                <a:moveTo>
                  <a:pt x="0" y="0"/>
                </a:moveTo>
                <a:lnTo>
                  <a:pt x="5611429" y="0"/>
                </a:lnTo>
                <a:lnTo>
                  <a:pt x="5611429" y="2464554"/>
                </a:lnTo>
                <a:lnTo>
                  <a:pt x="0" y="2464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39" r="0" b="-1039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6564" y="3509476"/>
            <a:ext cx="8272154" cy="2198146"/>
            <a:chOff x="0" y="0"/>
            <a:chExt cx="11029539" cy="293086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939570"/>
              <a:ext cx="2241967" cy="1041793"/>
              <a:chOff x="0" y="0"/>
              <a:chExt cx="442858" cy="20578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42858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442858">
                    <a:moveTo>
                      <a:pt x="0" y="0"/>
                    </a:moveTo>
                    <a:lnTo>
                      <a:pt x="442858" y="0"/>
                    </a:lnTo>
                    <a:lnTo>
                      <a:pt x="442858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42858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1136" y="1160096"/>
              <a:ext cx="2462809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Align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2844145" y="78972"/>
              <a:ext cx="3810063" cy="2851889"/>
            </a:xfrm>
            <a:custGeom>
              <a:avLst/>
              <a:gdLst/>
              <a:ahLst/>
              <a:cxnLst/>
              <a:rect r="r" b="b" t="t" l="l"/>
              <a:pathLst>
                <a:path h="2851889" w="3810063">
                  <a:moveTo>
                    <a:pt x="0" y="0"/>
                  </a:moveTo>
                  <a:lnTo>
                    <a:pt x="3810063" y="0"/>
                  </a:lnTo>
                  <a:lnTo>
                    <a:pt x="3810063" y="2851889"/>
                  </a:lnTo>
                  <a:lnTo>
                    <a:pt x="0" y="285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036894" y="0"/>
              <a:ext cx="3992644" cy="2851889"/>
            </a:xfrm>
            <a:custGeom>
              <a:avLst/>
              <a:gdLst/>
              <a:ahLst/>
              <a:cxnLst/>
              <a:rect r="r" b="b" t="t" l="l"/>
              <a:pathLst>
                <a:path h="2851889" w="3992644">
                  <a:moveTo>
                    <a:pt x="0" y="0"/>
                  </a:moveTo>
                  <a:lnTo>
                    <a:pt x="3992645" y="0"/>
                  </a:lnTo>
                  <a:lnTo>
                    <a:pt x="3992645" y="2851889"/>
                  </a:lnTo>
                  <a:lnTo>
                    <a:pt x="0" y="285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7155422"/>
            <a:ext cx="2364511" cy="821648"/>
            <a:chOff x="0" y="0"/>
            <a:chExt cx="597385" cy="207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7385" cy="207587"/>
            </a:xfrm>
            <a:custGeom>
              <a:avLst/>
              <a:gdLst/>
              <a:ahLst/>
              <a:cxnLst/>
              <a:rect r="r" b="b" t="t" l="l"/>
              <a:pathLst>
                <a:path h="207587" w="597385">
                  <a:moveTo>
                    <a:pt x="0" y="0"/>
                  </a:moveTo>
                  <a:lnTo>
                    <a:pt x="597385" y="0"/>
                  </a:lnTo>
                  <a:lnTo>
                    <a:pt x="597385" y="207587"/>
                  </a:lnTo>
                  <a:lnTo>
                    <a:pt x="0" y="207587"/>
                  </a:lnTo>
                  <a:close/>
                </a:path>
              </a:pathLst>
            </a:custGeom>
            <a:solidFill>
              <a:srgbClr val="639CC7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97385" cy="245687"/>
            </a:xfrm>
            <a:prstGeom prst="rect">
              <a:avLst/>
            </a:prstGeom>
          </p:spPr>
          <p:txBody>
            <a:bodyPr anchor="ctr" rtlCol="false" tIns="52957" lIns="52957" bIns="52957" rIns="5295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Other methods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00" y="1791434"/>
            <a:ext cx="13108402" cy="54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Ubuntu"/>
              </a:rPr>
              <a:t>RoIAlign gives us better precision on average.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6564" y="4214153"/>
            <a:ext cx="1885459" cy="848020"/>
            <a:chOff x="0" y="0"/>
            <a:chExt cx="2513945" cy="113069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41967" cy="1041793"/>
              <a:chOff x="0" y="0"/>
              <a:chExt cx="442858" cy="20578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42858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442858">
                    <a:moveTo>
                      <a:pt x="0" y="0"/>
                    </a:moveTo>
                    <a:lnTo>
                      <a:pt x="442858" y="0"/>
                    </a:lnTo>
                    <a:lnTo>
                      <a:pt x="442858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42858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1136" y="220526"/>
              <a:ext cx="2462809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Align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09673" y="3568705"/>
            <a:ext cx="2857547" cy="2138917"/>
          </a:xfrm>
          <a:custGeom>
            <a:avLst/>
            <a:gdLst/>
            <a:ahLst/>
            <a:cxnLst/>
            <a:rect r="r" b="b" t="t" l="l"/>
            <a:pathLst>
              <a:path h="2138917" w="2857547">
                <a:moveTo>
                  <a:pt x="0" y="0"/>
                </a:moveTo>
                <a:lnTo>
                  <a:pt x="2857547" y="0"/>
                </a:lnTo>
                <a:lnTo>
                  <a:pt x="2857547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54235" y="3509476"/>
            <a:ext cx="2994483" cy="2138917"/>
          </a:xfrm>
          <a:custGeom>
            <a:avLst/>
            <a:gdLst/>
            <a:ahLst/>
            <a:cxnLst/>
            <a:rect r="r" b="b" t="t" l="l"/>
            <a:pathLst>
              <a:path h="2138917" w="2994483">
                <a:moveTo>
                  <a:pt x="0" y="0"/>
                </a:moveTo>
                <a:lnTo>
                  <a:pt x="2994483" y="0"/>
                </a:lnTo>
                <a:lnTo>
                  <a:pt x="2994483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3499951"/>
            <a:ext cx="11453812" cy="4764564"/>
            <a:chOff x="0" y="0"/>
            <a:chExt cx="15271750" cy="63527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646650" y="0"/>
              <a:ext cx="3625099" cy="2851889"/>
            </a:xfrm>
            <a:custGeom>
              <a:avLst/>
              <a:gdLst/>
              <a:ahLst/>
              <a:cxnLst/>
              <a:rect r="r" b="b" t="t" l="l"/>
              <a:pathLst>
                <a:path h="2851889" w="3625099">
                  <a:moveTo>
                    <a:pt x="0" y="0"/>
                  </a:moveTo>
                  <a:lnTo>
                    <a:pt x="3625100" y="0"/>
                  </a:lnTo>
                  <a:lnTo>
                    <a:pt x="3625100" y="2851889"/>
                  </a:lnTo>
                  <a:lnTo>
                    <a:pt x="0" y="285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4873961"/>
              <a:ext cx="3152682" cy="1095531"/>
              <a:chOff x="0" y="0"/>
              <a:chExt cx="597385" cy="20758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97385" cy="207587"/>
              </a:xfrm>
              <a:custGeom>
                <a:avLst/>
                <a:gdLst/>
                <a:ahLst/>
                <a:cxnLst/>
                <a:rect r="r" b="b" t="t" l="l"/>
                <a:pathLst>
                  <a:path h="207587" w="597385">
                    <a:moveTo>
                      <a:pt x="0" y="0"/>
                    </a:moveTo>
                    <a:lnTo>
                      <a:pt x="597385" y="0"/>
                    </a:lnTo>
                    <a:lnTo>
                      <a:pt x="597385" y="207587"/>
                    </a:lnTo>
                    <a:lnTo>
                      <a:pt x="0" y="207587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597385" cy="245687"/>
              </a:xfrm>
              <a:prstGeom prst="rect">
                <a:avLst/>
              </a:prstGeom>
            </p:spPr>
            <p:txBody>
              <a:bodyPr anchor="ctr" rtlCol="false" tIns="52957" lIns="52957" bIns="52957" rIns="529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084541" y="4962861"/>
              <a:ext cx="9281345" cy="614369"/>
            </a:xfrm>
            <a:custGeom>
              <a:avLst/>
              <a:gdLst/>
              <a:ahLst/>
              <a:cxnLst/>
              <a:rect r="r" b="b" t="t" l="l"/>
              <a:pathLst>
                <a:path h="614369" w="9281345">
                  <a:moveTo>
                    <a:pt x="0" y="0"/>
                  </a:moveTo>
                  <a:lnTo>
                    <a:pt x="9281345" y="0"/>
                  </a:lnTo>
                  <a:lnTo>
                    <a:pt x="9281345" y="614368"/>
                  </a:lnTo>
                  <a:lnTo>
                    <a:pt x="0" y="614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52400" y="4937461"/>
              <a:ext cx="3463233" cy="1415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18"/>
                </a:lnSpc>
              </a:pPr>
              <a:r>
                <a:rPr lang="en-US" sz="2084">
                  <a:solidFill>
                    <a:srgbClr val="000000"/>
                  </a:solidFill>
                  <a:latin typeface="Canva Sans Bold"/>
                </a:rPr>
                <a:t>ROI Align Linear </a:t>
              </a:r>
            </a:p>
            <a:p>
              <a:pPr>
                <a:lnSpc>
                  <a:spcPts val="2918"/>
                </a:lnSpc>
              </a:pPr>
              <a:r>
                <a:rPr lang="en-US" sz="2084">
                  <a:solidFill>
                    <a:srgbClr val="000000"/>
                  </a:solidFill>
                  <a:latin typeface="Canva Sans Bold"/>
                </a:rPr>
                <a:t>Interpolation</a:t>
              </a:r>
            </a:p>
            <a:p>
              <a:pPr>
                <a:lnSpc>
                  <a:spcPts val="291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Other methods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3000" y="1791434"/>
            <a:ext cx="13108402" cy="54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Ubuntu"/>
              </a:rPr>
              <a:t>RoIAlign gives us better precision on average.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6564" y="4214153"/>
            <a:ext cx="1885459" cy="848020"/>
            <a:chOff x="0" y="0"/>
            <a:chExt cx="2513945" cy="113069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41967" cy="1041793"/>
              <a:chOff x="0" y="0"/>
              <a:chExt cx="442858" cy="20578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42858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442858">
                    <a:moveTo>
                      <a:pt x="0" y="0"/>
                    </a:moveTo>
                    <a:lnTo>
                      <a:pt x="442858" y="0"/>
                    </a:lnTo>
                    <a:lnTo>
                      <a:pt x="442858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42858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1136" y="220526"/>
              <a:ext cx="2462809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Align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09673" y="3568705"/>
            <a:ext cx="2857547" cy="2138917"/>
          </a:xfrm>
          <a:custGeom>
            <a:avLst/>
            <a:gdLst/>
            <a:ahLst/>
            <a:cxnLst/>
            <a:rect r="r" b="b" t="t" l="l"/>
            <a:pathLst>
              <a:path h="2138917" w="2857547">
                <a:moveTo>
                  <a:pt x="0" y="0"/>
                </a:moveTo>
                <a:lnTo>
                  <a:pt x="2857547" y="0"/>
                </a:lnTo>
                <a:lnTo>
                  <a:pt x="2857547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54235" y="3509476"/>
            <a:ext cx="2994483" cy="2138917"/>
          </a:xfrm>
          <a:custGeom>
            <a:avLst/>
            <a:gdLst/>
            <a:ahLst/>
            <a:cxnLst/>
            <a:rect r="r" b="b" t="t" l="l"/>
            <a:pathLst>
              <a:path h="2138917" w="2994483">
                <a:moveTo>
                  <a:pt x="0" y="0"/>
                </a:moveTo>
                <a:lnTo>
                  <a:pt x="2994483" y="0"/>
                </a:lnTo>
                <a:lnTo>
                  <a:pt x="2994483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63688" y="3499951"/>
            <a:ext cx="2718825" cy="2138917"/>
          </a:xfrm>
          <a:custGeom>
            <a:avLst/>
            <a:gdLst/>
            <a:ahLst/>
            <a:cxnLst/>
            <a:rect r="r" b="b" t="t" l="l"/>
            <a:pathLst>
              <a:path h="2138917" w="2718825">
                <a:moveTo>
                  <a:pt x="0" y="0"/>
                </a:moveTo>
                <a:lnTo>
                  <a:pt x="2718824" y="0"/>
                </a:lnTo>
                <a:lnTo>
                  <a:pt x="2718824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726032" y="3399191"/>
            <a:ext cx="4533268" cy="230843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Other methods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000" y="1791434"/>
            <a:ext cx="13108402" cy="54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Ubuntu"/>
              </a:rPr>
              <a:t>RoIAlign gives us better precision on average.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7155422"/>
            <a:ext cx="10774415" cy="1109093"/>
            <a:chOff x="0" y="0"/>
            <a:chExt cx="14365886" cy="147879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152682" cy="1095531"/>
              <a:chOff x="0" y="0"/>
              <a:chExt cx="597385" cy="20758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97385" cy="207587"/>
              </a:xfrm>
              <a:custGeom>
                <a:avLst/>
                <a:gdLst/>
                <a:ahLst/>
                <a:cxnLst/>
                <a:rect r="r" b="b" t="t" l="l"/>
                <a:pathLst>
                  <a:path h="207587" w="597385">
                    <a:moveTo>
                      <a:pt x="0" y="0"/>
                    </a:moveTo>
                    <a:lnTo>
                      <a:pt x="597385" y="0"/>
                    </a:lnTo>
                    <a:lnTo>
                      <a:pt x="597385" y="207587"/>
                    </a:lnTo>
                    <a:lnTo>
                      <a:pt x="0" y="207587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597385" cy="245687"/>
              </a:xfrm>
              <a:prstGeom prst="rect">
                <a:avLst/>
              </a:prstGeom>
            </p:spPr>
            <p:txBody>
              <a:bodyPr anchor="ctr" rtlCol="false" tIns="52957" lIns="52957" bIns="52957" rIns="529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5084541" y="88900"/>
              <a:ext cx="9281345" cy="614369"/>
            </a:xfrm>
            <a:custGeom>
              <a:avLst/>
              <a:gdLst/>
              <a:ahLst/>
              <a:cxnLst/>
              <a:rect r="r" b="b" t="t" l="l"/>
              <a:pathLst>
                <a:path h="614369" w="9281345">
                  <a:moveTo>
                    <a:pt x="0" y="0"/>
                  </a:moveTo>
                  <a:lnTo>
                    <a:pt x="9281345" y="0"/>
                  </a:lnTo>
                  <a:lnTo>
                    <a:pt x="9281345" y="614369"/>
                  </a:lnTo>
                  <a:lnTo>
                    <a:pt x="0" y="614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52400" y="63500"/>
              <a:ext cx="3463233" cy="1415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18"/>
                </a:lnSpc>
              </a:pPr>
              <a:r>
                <a:rPr lang="en-US" sz="2084">
                  <a:solidFill>
                    <a:srgbClr val="000000"/>
                  </a:solidFill>
                  <a:latin typeface="Canva Sans Bold"/>
                </a:rPr>
                <a:t>ROI Align Linear </a:t>
              </a:r>
            </a:p>
            <a:p>
              <a:pPr>
                <a:lnSpc>
                  <a:spcPts val="2918"/>
                </a:lnSpc>
              </a:pPr>
              <a:r>
                <a:rPr lang="en-US" sz="2084">
                  <a:solidFill>
                    <a:srgbClr val="000000"/>
                  </a:solidFill>
                  <a:latin typeface="Canva Sans Bold"/>
                </a:rPr>
                <a:t>Interpolation</a:t>
              </a:r>
            </a:p>
            <a:p>
              <a:pPr>
                <a:lnSpc>
                  <a:spcPts val="291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6564" y="4214153"/>
            <a:ext cx="1885459" cy="848020"/>
            <a:chOff x="0" y="0"/>
            <a:chExt cx="2513945" cy="113069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41967" cy="1041793"/>
              <a:chOff x="0" y="0"/>
              <a:chExt cx="442858" cy="20578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42858" cy="205786"/>
              </a:xfrm>
              <a:custGeom>
                <a:avLst/>
                <a:gdLst/>
                <a:ahLst/>
                <a:cxnLst/>
                <a:rect r="r" b="b" t="t" l="l"/>
                <a:pathLst>
                  <a:path h="205786" w="442858">
                    <a:moveTo>
                      <a:pt x="0" y="0"/>
                    </a:moveTo>
                    <a:lnTo>
                      <a:pt x="442858" y="0"/>
                    </a:lnTo>
                    <a:lnTo>
                      <a:pt x="442858" y="205786"/>
                    </a:lnTo>
                    <a:lnTo>
                      <a:pt x="0" y="205786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42858" cy="24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1136" y="220526"/>
              <a:ext cx="2462809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Align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8788390"/>
            <a:ext cx="1621561" cy="821648"/>
            <a:chOff x="0" y="0"/>
            <a:chExt cx="409682" cy="2075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82" cy="207587"/>
            </a:xfrm>
            <a:custGeom>
              <a:avLst/>
              <a:gdLst/>
              <a:ahLst/>
              <a:cxnLst/>
              <a:rect r="r" b="b" t="t" l="l"/>
              <a:pathLst>
                <a:path h="207587" w="409682">
                  <a:moveTo>
                    <a:pt x="0" y="0"/>
                  </a:moveTo>
                  <a:lnTo>
                    <a:pt x="409682" y="0"/>
                  </a:lnTo>
                  <a:lnTo>
                    <a:pt x="409682" y="207587"/>
                  </a:lnTo>
                  <a:lnTo>
                    <a:pt x="0" y="207587"/>
                  </a:lnTo>
                  <a:close/>
                </a:path>
              </a:pathLst>
            </a:custGeom>
            <a:solidFill>
              <a:srgbClr val="FB251A">
                <a:alpha val="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82" cy="245687"/>
            </a:xfrm>
            <a:prstGeom prst="rect">
              <a:avLst/>
            </a:prstGeom>
          </p:spPr>
          <p:txBody>
            <a:bodyPr anchor="ctr" rtlCol="false" tIns="52957" lIns="52957" bIns="52957" rIns="5295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38446" y="8788390"/>
            <a:ext cx="3983761" cy="821648"/>
            <a:chOff x="0" y="0"/>
            <a:chExt cx="1006483" cy="207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6483" cy="207587"/>
            </a:xfrm>
            <a:custGeom>
              <a:avLst/>
              <a:gdLst/>
              <a:ahLst/>
              <a:cxnLst/>
              <a:rect r="r" b="b" t="t" l="l"/>
              <a:pathLst>
                <a:path h="207587" w="1006483">
                  <a:moveTo>
                    <a:pt x="0" y="0"/>
                  </a:moveTo>
                  <a:lnTo>
                    <a:pt x="1006483" y="0"/>
                  </a:lnTo>
                  <a:lnTo>
                    <a:pt x="1006483" y="207587"/>
                  </a:lnTo>
                  <a:lnTo>
                    <a:pt x="0" y="207587"/>
                  </a:lnTo>
                  <a:close/>
                </a:path>
              </a:pathLst>
            </a:custGeom>
            <a:solidFill>
              <a:srgbClr val="FB251A">
                <a:alpha val="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06483" cy="245687"/>
            </a:xfrm>
            <a:prstGeom prst="rect">
              <a:avLst/>
            </a:prstGeom>
          </p:spPr>
          <p:txBody>
            <a:bodyPr anchor="ctr" rtlCol="false" tIns="52957" lIns="52957" bIns="52957" rIns="5295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49250" y="8788390"/>
            <a:ext cx="3983761" cy="821648"/>
            <a:chOff x="0" y="0"/>
            <a:chExt cx="1006483" cy="2075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6483" cy="207587"/>
            </a:xfrm>
            <a:custGeom>
              <a:avLst/>
              <a:gdLst/>
              <a:ahLst/>
              <a:cxnLst/>
              <a:rect r="r" b="b" t="t" l="l"/>
              <a:pathLst>
                <a:path h="207587" w="1006483">
                  <a:moveTo>
                    <a:pt x="0" y="0"/>
                  </a:moveTo>
                  <a:lnTo>
                    <a:pt x="1006483" y="0"/>
                  </a:lnTo>
                  <a:lnTo>
                    <a:pt x="1006483" y="207587"/>
                  </a:lnTo>
                  <a:lnTo>
                    <a:pt x="0" y="207587"/>
                  </a:lnTo>
                  <a:close/>
                </a:path>
              </a:pathLst>
            </a:custGeom>
            <a:solidFill>
              <a:srgbClr val="FB251A">
                <a:alpha val="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06483" cy="245687"/>
            </a:xfrm>
            <a:prstGeom prst="rect">
              <a:avLst/>
            </a:prstGeom>
          </p:spPr>
          <p:txBody>
            <a:bodyPr anchor="ctr" rtlCol="false" tIns="52957" lIns="52957" bIns="52957" rIns="5295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209673" y="3568705"/>
            <a:ext cx="2857547" cy="2138917"/>
          </a:xfrm>
          <a:custGeom>
            <a:avLst/>
            <a:gdLst/>
            <a:ahLst/>
            <a:cxnLst/>
            <a:rect r="r" b="b" t="t" l="l"/>
            <a:pathLst>
              <a:path h="2138917" w="2857547">
                <a:moveTo>
                  <a:pt x="0" y="0"/>
                </a:moveTo>
                <a:lnTo>
                  <a:pt x="2857547" y="0"/>
                </a:lnTo>
                <a:lnTo>
                  <a:pt x="2857547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354235" y="3509476"/>
            <a:ext cx="2994483" cy="2138917"/>
          </a:xfrm>
          <a:custGeom>
            <a:avLst/>
            <a:gdLst/>
            <a:ahLst/>
            <a:cxnLst/>
            <a:rect r="r" b="b" t="t" l="l"/>
            <a:pathLst>
              <a:path h="2138917" w="2994483">
                <a:moveTo>
                  <a:pt x="0" y="0"/>
                </a:moveTo>
                <a:lnTo>
                  <a:pt x="2994483" y="0"/>
                </a:lnTo>
                <a:lnTo>
                  <a:pt x="2994483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63688" y="3499951"/>
            <a:ext cx="2718825" cy="2138917"/>
          </a:xfrm>
          <a:custGeom>
            <a:avLst/>
            <a:gdLst/>
            <a:ahLst/>
            <a:cxnLst/>
            <a:rect r="r" b="b" t="t" l="l"/>
            <a:pathLst>
              <a:path h="2138917" w="2718825">
                <a:moveTo>
                  <a:pt x="0" y="0"/>
                </a:moveTo>
                <a:lnTo>
                  <a:pt x="2718824" y="0"/>
                </a:lnTo>
                <a:lnTo>
                  <a:pt x="2718824" y="2138917"/>
                </a:lnTo>
                <a:lnTo>
                  <a:pt x="0" y="2138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726032" y="3399191"/>
            <a:ext cx="4533268" cy="230843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43000" y="9006617"/>
            <a:ext cx="1702075" cy="34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Canva Sans Bold"/>
              </a:rPr>
              <a:t>ROI Warp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Other methods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3000" y="1791434"/>
            <a:ext cx="13108402" cy="54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Ubuntu"/>
              </a:rPr>
              <a:t>RoIAlign gives us better precision on average.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11522" y="9006617"/>
            <a:ext cx="350549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Spatial Pyramid Pooling (SPP)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38337" y="9006617"/>
            <a:ext cx="20734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Adaptive</a:t>
            </a:r>
            <a:r>
              <a:rPr lang="en-US" sz="1899">
                <a:solidFill>
                  <a:srgbClr val="000000"/>
                </a:solidFill>
                <a:latin typeface="Canva Sans Bold"/>
              </a:rPr>
              <a:t> Pooling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8700" y="7155422"/>
            <a:ext cx="10774415" cy="1109093"/>
            <a:chOff x="0" y="0"/>
            <a:chExt cx="14365886" cy="147879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3152682" cy="1095531"/>
              <a:chOff x="0" y="0"/>
              <a:chExt cx="597385" cy="20758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97385" cy="207587"/>
              </a:xfrm>
              <a:custGeom>
                <a:avLst/>
                <a:gdLst/>
                <a:ahLst/>
                <a:cxnLst/>
                <a:rect r="r" b="b" t="t" l="l"/>
                <a:pathLst>
                  <a:path h="207587" w="597385">
                    <a:moveTo>
                      <a:pt x="0" y="0"/>
                    </a:moveTo>
                    <a:lnTo>
                      <a:pt x="597385" y="0"/>
                    </a:lnTo>
                    <a:lnTo>
                      <a:pt x="597385" y="207587"/>
                    </a:lnTo>
                    <a:lnTo>
                      <a:pt x="0" y="207587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597385" cy="245687"/>
              </a:xfrm>
              <a:prstGeom prst="rect">
                <a:avLst/>
              </a:prstGeom>
            </p:spPr>
            <p:txBody>
              <a:bodyPr anchor="ctr" rtlCol="false" tIns="52957" lIns="52957" bIns="52957" rIns="529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5084541" y="88900"/>
              <a:ext cx="9281345" cy="614369"/>
            </a:xfrm>
            <a:custGeom>
              <a:avLst/>
              <a:gdLst/>
              <a:ahLst/>
              <a:cxnLst/>
              <a:rect r="r" b="b" t="t" l="l"/>
              <a:pathLst>
                <a:path h="614369" w="9281345">
                  <a:moveTo>
                    <a:pt x="0" y="0"/>
                  </a:moveTo>
                  <a:lnTo>
                    <a:pt x="9281345" y="0"/>
                  </a:lnTo>
                  <a:lnTo>
                    <a:pt x="9281345" y="614369"/>
                  </a:lnTo>
                  <a:lnTo>
                    <a:pt x="0" y="614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52400" y="63500"/>
              <a:ext cx="3463233" cy="1415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18"/>
                </a:lnSpc>
              </a:pPr>
              <a:r>
                <a:rPr lang="en-US" sz="2084">
                  <a:solidFill>
                    <a:srgbClr val="000000"/>
                  </a:solidFill>
                  <a:latin typeface="Canva Sans Bold"/>
                </a:rPr>
                <a:t>ROI Align Linear </a:t>
              </a:r>
            </a:p>
            <a:p>
              <a:pPr>
                <a:lnSpc>
                  <a:spcPts val="2918"/>
                </a:lnSpc>
              </a:pPr>
              <a:r>
                <a:rPr lang="en-US" sz="2084">
                  <a:solidFill>
                    <a:srgbClr val="000000"/>
                  </a:solidFill>
                  <a:latin typeface="Canva Sans Bold"/>
                </a:rPr>
                <a:t>Interpolation</a:t>
              </a:r>
            </a:p>
            <a:p>
              <a:pPr>
                <a:lnSpc>
                  <a:spcPts val="291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62021" y="3120034"/>
            <a:ext cx="6825979" cy="6825979"/>
          </a:xfrm>
          <a:custGeom>
            <a:avLst/>
            <a:gdLst/>
            <a:ahLst/>
            <a:cxnLst/>
            <a:rect r="r" b="b" t="t" l="l"/>
            <a:pathLst>
              <a:path h="6825979" w="6825979">
                <a:moveTo>
                  <a:pt x="0" y="0"/>
                </a:moveTo>
                <a:lnTo>
                  <a:pt x="6825979" y="0"/>
                </a:lnTo>
                <a:lnTo>
                  <a:pt x="6825979" y="6825979"/>
                </a:lnTo>
                <a:lnTo>
                  <a:pt x="0" y="6825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373" y="1943834"/>
            <a:ext cx="18845956" cy="516740"/>
            <a:chOff x="0" y="0"/>
            <a:chExt cx="4963544" cy="136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136096"/>
            </a:xfrm>
            <a:custGeom>
              <a:avLst/>
              <a:gdLst/>
              <a:ahLst/>
              <a:cxnLst/>
              <a:rect r="r" b="b" t="t" l="l"/>
              <a:pathLst>
                <a:path h="136096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36096"/>
                  </a:lnTo>
                  <a:lnTo>
                    <a:pt x="0" y="136096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17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2248" y="863713"/>
            <a:ext cx="13108402" cy="65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Ubuntu Bold"/>
              </a:rPr>
              <a:t>Appendix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248" y="1915259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References: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2248" y="2750471"/>
            <a:ext cx="11362674" cy="578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"Fa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st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R-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CNN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" by 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G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hic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k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(2015) - This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pa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d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uces ROI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ool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ing in 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co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xt of F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 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-CNN for object detection.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"Faster R-CNN: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owa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ds Re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l-T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me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Obje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ct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D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ec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w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 Reg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ion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opo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l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Networks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"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by Sh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oqi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g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 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l.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(2015)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This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per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prese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he F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R-CNN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f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rame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wo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k,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which popularized 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he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us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 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f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ROI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ooling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in object detection.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"Mask R-CNN" by Ka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m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g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 et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l. (2017)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per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ex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ten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d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Fas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er R-CNN with a mask prediction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br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anc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a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nd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provides 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gh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ts into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th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u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se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of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ROI 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oolin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g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for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b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ot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h b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oun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d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ng b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o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x r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g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re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sion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a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d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m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as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k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pr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599" u="none">
                <a:solidFill>
                  <a:srgbClr val="000000"/>
                </a:solidFill>
                <a:latin typeface="Canva Sans"/>
              </a:rPr>
              <a:t>diction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J. Dai, K. He, and J. Sun. Instance-aware semantic segmentation via multi-task network cascades. In CVPR, 2016 </a:t>
            </a:r>
            <a:r>
              <a:rPr lang="en-US" sz="1599" u="sng">
                <a:solidFill>
                  <a:srgbClr val="000000"/>
                </a:solidFill>
                <a:latin typeface="Canva Sans"/>
                <a:hlinkClick r:id="rId4" tooltip="https://arxiv.org/pdf/1512.04412.pdf"/>
              </a:rPr>
              <a:t>“Instance-aware Semantic Segmentation via Multi-task Network Cascades” (2015) - Jifeng Dai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"Understanding Region of Interest —</a:t>
            </a:r>
            <a:r>
              <a:rPr lang="en-US" sz="1599" u="sng">
                <a:solidFill>
                  <a:srgbClr val="000000"/>
                </a:solidFill>
                <a:latin typeface="Canva Sans"/>
                <a:hlinkClick r:id="rId5" tooltip="https://erdem.pl/"/>
              </a:rPr>
              <a:t>Kemal Erdem</a:t>
            </a:r>
            <a:r>
              <a:rPr lang="en-US" sz="1599">
                <a:solidFill>
                  <a:srgbClr val="000000"/>
                </a:solidFill>
                <a:latin typeface="Canva Sans"/>
              </a:rPr>
              <a:t> ML Developer, Software Architect, JS Engineer, Ultra-distance cyclist  Published 6 Feb 2020    https://erdem.pl/2020/02/understanding-region-of-interest-ro-i-pooling.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 spc="-17">
                <a:solidFill>
                  <a:srgbClr val="000000"/>
                </a:solidFill>
                <a:latin typeface="Canva Sans"/>
              </a:rPr>
              <a:t>ROI pooling vs. ROI align, </a:t>
            </a:r>
            <a:r>
              <a:rPr lang="en-US" sz="1599" spc="-17" u="sng">
                <a:solidFill>
                  <a:srgbClr val="000000"/>
                </a:solidFill>
                <a:latin typeface="Canva Sans"/>
                <a:hlinkClick r:id="rId6" tooltip="https://firiuza.medium.com/?source=post_page-----65293ab741db--------------------------------"/>
              </a:rPr>
              <a:t>Firiuza</a:t>
            </a:r>
            <a:r>
              <a:rPr lang="en-US" sz="1599" spc="-17">
                <a:solidFill>
                  <a:srgbClr val="000000"/>
                </a:solidFill>
                <a:latin typeface="Canva Sans"/>
              </a:rPr>
              <a:t>, Jan 8, 2020 https://firiuza.medium.com/roi-pooling-vs-roi-align-65293ab741db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9119" y="290102"/>
            <a:ext cx="9706796" cy="9706796"/>
          </a:xfrm>
          <a:custGeom>
            <a:avLst/>
            <a:gdLst/>
            <a:ahLst/>
            <a:cxnLst/>
            <a:rect r="r" b="b" t="t" l="l"/>
            <a:pathLst>
              <a:path h="9706796" w="9706796">
                <a:moveTo>
                  <a:pt x="0" y="0"/>
                </a:moveTo>
                <a:lnTo>
                  <a:pt x="9706796" y="0"/>
                </a:lnTo>
                <a:lnTo>
                  <a:pt x="9706796" y="9706796"/>
                </a:lnTo>
                <a:lnTo>
                  <a:pt x="0" y="970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8913" y="3779588"/>
            <a:ext cx="18845956" cy="2727824"/>
            <a:chOff x="0" y="0"/>
            <a:chExt cx="4963544" cy="718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718439"/>
            </a:xfrm>
            <a:custGeom>
              <a:avLst/>
              <a:gdLst/>
              <a:ahLst/>
              <a:cxnLst/>
              <a:rect r="r" b="b" t="t" l="l"/>
              <a:pathLst>
                <a:path h="718439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718439"/>
                  </a:lnTo>
                  <a:lnTo>
                    <a:pt x="0" y="718439"/>
                  </a:lnTo>
                  <a:close/>
                </a:path>
              </a:pathLst>
            </a:custGeom>
            <a:solidFill>
              <a:srgbClr val="504895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756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39506" y="3068248"/>
            <a:ext cx="14149826" cy="367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16"/>
              </a:lnSpc>
            </a:pPr>
            <a:r>
              <a:rPr lang="en-US" sz="21011">
                <a:solidFill>
                  <a:srgbClr val="284561"/>
                </a:solidFill>
                <a:latin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2248" y="3418787"/>
            <a:ext cx="7972607" cy="1927415"/>
            <a:chOff x="0" y="0"/>
            <a:chExt cx="2099781" cy="507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9781" cy="507632"/>
            </a:xfrm>
            <a:custGeom>
              <a:avLst/>
              <a:gdLst/>
              <a:ahLst/>
              <a:cxnLst/>
              <a:rect r="r" b="b" t="t" l="l"/>
              <a:pathLst>
                <a:path h="507632" w="2099781">
                  <a:moveTo>
                    <a:pt x="0" y="0"/>
                  </a:moveTo>
                  <a:lnTo>
                    <a:pt x="2099781" y="0"/>
                  </a:lnTo>
                  <a:lnTo>
                    <a:pt x="2099781" y="507632"/>
                  </a:lnTo>
                  <a:lnTo>
                    <a:pt x="0" y="507632"/>
                  </a:lnTo>
                  <a:close/>
                </a:path>
              </a:pathLst>
            </a:custGeom>
            <a:solidFill>
              <a:srgbClr val="639CC7">
                <a:alpha val="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9781" cy="54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61302" y="3418787"/>
            <a:ext cx="6851772" cy="2079815"/>
          </a:xfrm>
          <a:custGeom>
            <a:avLst/>
            <a:gdLst/>
            <a:ahLst/>
            <a:cxnLst/>
            <a:rect r="r" b="b" t="t" l="l"/>
            <a:pathLst>
              <a:path h="2079815" w="6851772">
                <a:moveTo>
                  <a:pt x="0" y="0"/>
                </a:moveTo>
                <a:lnTo>
                  <a:pt x="6851772" y="0"/>
                </a:lnTo>
                <a:lnTo>
                  <a:pt x="6851772" y="2079814"/>
                </a:lnTo>
                <a:lnTo>
                  <a:pt x="0" y="2079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5" t="-32883" r="-471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Introduction : ROI Pooling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6743" y="3763524"/>
            <a:ext cx="421874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RCNN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Region proposal (2k) using selective search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Greedy NMS,  4096 dim SVM, Begressor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Slow. Not real-time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504895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2248" y="3418787"/>
            <a:ext cx="7972607" cy="1927415"/>
            <a:chOff x="0" y="0"/>
            <a:chExt cx="2099781" cy="507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9781" cy="507632"/>
            </a:xfrm>
            <a:custGeom>
              <a:avLst/>
              <a:gdLst/>
              <a:ahLst/>
              <a:cxnLst/>
              <a:rect r="r" b="b" t="t" l="l"/>
              <a:pathLst>
                <a:path h="507632" w="2099781">
                  <a:moveTo>
                    <a:pt x="0" y="0"/>
                  </a:moveTo>
                  <a:lnTo>
                    <a:pt x="2099781" y="0"/>
                  </a:lnTo>
                  <a:lnTo>
                    <a:pt x="2099781" y="507632"/>
                  </a:lnTo>
                  <a:lnTo>
                    <a:pt x="0" y="507632"/>
                  </a:lnTo>
                  <a:close/>
                </a:path>
              </a:pathLst>
            </a:custGeom>
            <a:solidFill>
              <a:srgbClr val="639CC7">
                <a:alpha val="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9781" cy="54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61302" y="3418787"/>
            <a:ext cx="6851772" cy="2079815"/>
          </a:xfrm>
          <a:custGeom>
            <a:avLst/>
            <a:gdLst/>
            <a:ahLst/>
            <a:cxnLst/>
            <a:rect r="r" b="b" t="t" l="l"/>
            <a:pathLst>
              <a:path h="2079815" w="6851772">
                <a:moveTo>
                  <a:pt x="0" y="0"/>
                </a:moveTo>
                <a:lnTo>
                  <a:pt x="6851772" y="0"/>
                </a:lnTo>
                <a:lnTo>
                  <a:pt x="6851772" y="2079814"/>
                </a:lnTo>
                <a:lnTo>
                  <a:pt x="0" y="2079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5" t="-32883" r="-47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4943" y="2950831"/>
            <a:ext cx="3210136" cy="2875265"/>
          </a:xfrm>
          <a:custGeom>
            <a:avLst/>
            <a:gdLst/>
            <a:ahLst/>
            <a:cxnLst/>
            <a:rect r="r" b="b" t="t" l="l"/>
            <a:pathLst>
              <a:path h="2875265" w="3210136">
                <a:moveTo>
                  <a:pt x="0" y="0"/>
                </a:moveTo>
                <a:lnTo>
                  <a:pt x="3210136" y="0"/>
                </a:lnTo>
                <a:lnTo>
                  <a:pt x="3210136" y="2875266"/>
                </a:lnTo>
                <a:lnTo>
                  <a:pt x="0" y="2875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Introduction : ROI Pooling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6743" y="3763524"/>
            <a:ext cx="421874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RCNN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Region proposal (2k) using selective search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Greedy NMS,  4096 dim SVM, Begressor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Slow. Not real-time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504895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2248" y="3418787"/>
            <a:ext cx="7972607" cy="1927415"/>
            <a:chOff x="0" y="0"/>
            <a:chExt cx="2099781" cy="507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9781" cy="507632"/>
            </a:xfrm>
            <a:custGeom>
              <a:avLst/>
              <a:gdLst/>
              <a:ahLst/>
              <a:cxnLst/>
              <a:rect r="r" b="b" t="t" l="l"/>
              <a:pathLst>
                <a:path h="507632" w="2099781">
                  <a:moveTo>
                    <a:pt x="0" y="0"/>
                  </a:moveTo>
                  <a:lnTo>
                    <a:pt x="2099781" y="0"/>
                  </a:lnTo>
                  <a:lnTo>
                    <a:pt x="2099781" y="507632"/>
                  </a:lnTo>
                  <a:lnTo>
                    <a:pt x="0" y="507632"/>
                  </a:lnTo>
                  <a:close/>
                </a:path>
              </a:pathLst>
            </a:custGeom>
            <a:solidFill>
              <a:srgbClr val="639CC7">
                <a:alpha val="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9781" cy="54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61302" y="3418787"/>
            <a:ext cx="6851772" cy="2079815"/>
          </a:xfrm>
          <a:custGeom>
            <a:avLst/>
            <a:gdLst/>
            <a:ahLst/>
            <a:cxnLst/>
            <a:rect r="r" b="b" t="t" l="l"/>
            <a:pathLst>
              <a:path h="2079815" w="6851772">
                <a:moveTo>
                  <a:pt x="0" y="0"/>
                </a:moveTo>
                <a:lnTo>
                  <a:pt x="6851772" y="0"/>
                </a:lnTo>
                <a:lnTo>
                  <a:pt x="6851772" y="2079814"/>
                </a:lnTo>
                <a:lnTo>
                  <a:pt x="0" y="2079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5" t="-32883" r="-47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4943" y="2950831"/>
            <a:ext cx="3210136" cy="2875265"/>
          </a:xfrm>
          <a:custGeom>
            <a:avLst/>
            <a:gdLst/>
            <a:ahLst/>
            <a:cxnLst/>
            <a:rect r="r" b="b" t="t" l="l"/>
            <a:pathLst>
              <a:path h="2875265" w="3210136">
                <a:moveTo>
                  <a:pt x="0" y="0"/>
                </a:moveTo>
                <a:lnTo>
                  <a:pt x="3210136" y="0"/>
                </a:lnTo>
                <a:lnTo>
                  <a:pt x="3210136" y="2875266"/>
                </a:lnTo>
                <a:lnTo>
                  <a:pt x="0" y="2875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Introduction : ROI Pooling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6743" y="3763524"/>
            <a:ext cx="421874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RCNN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Region proposal (2k) using selective search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Greedy NMS,  4096 dim SVM, Begressor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Slow. Not real-time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6743" y="6613026"/>
            <a:ext cx="4736905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Fast and Faster RCNN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ROI from image Feature map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ROI pooling (fixed size) for CNN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504895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761302" y="6093803"/>
            <a:ext cx="6446888" cy="4024549"/>
          </a:xfrm>
          <a:custGeom>
            <a:avLst/>
            <a:gdLst/>
            <a:ahLst/>
            <a:cxnLst/>
            <a:rect r="r" b="b" t="t" l="l"/>
            <a:pathLst>
              <a:path h="4024549" w="6446888">
                <a:moveTo>
                  <a:pt x="0" y="0"/>
                </a:moveTo>
                <a:lnTo>
                  <a:pt x="6446889" y="0"/>
                </a:lnTo>
                <a:lnTo>
                  <a:pt x="6446889" y="4024549"/>
                </a:lnTo>
                <a:lnTo>
                  <a:pt x="0" y="4024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2248" y="3418787"/>
            <a:ext cx="7972607" cy="1927415"/>
            <a:chOff x="0" y="0"/>
            <a:chExt cx="2099781" cy="507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9781" cy="507632"/>
            </a:xfrm>
            <a:custGeom>
              <a:avLst/>
              <a:gdLst/>
              <a:ahLst/>
              <a:cxnLst/>
              <a:rect r="r" b="b" t="t" l="l"/>
              <a:pathLst>
                <a:path h="507632" w="2099781">
                  <a:moveTo>
                    <a:pt x="0" y="0"/>
                  </a:moveTo>
                  <a:lnTo>
                    <a:pt x="2099781" y="0"/>
                  </a:lnTo>
                  <a:lnTo>
                    <a:pt x="2099781" y="507632"/>
                  </a:lnTo>
                  <a:lnTo>
                    <a:pt x="0" y="507632"/>
                  </a:lnTo>
                  <a:close/>
                </a:path>
              </a:pathLst>
            </a:custGeom>
            <a:solidFill>
              <a:srgbClr val="639CC7">
                <a:alpha val="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9781" cy="54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61302" y="3418787"/>
            <a:ext cx="6851772" cy="2079815"/>
          </a:xfrm>
          <a:custGeom>
            <a:avLst/>
            <a:gdLst/>
            <a:ahLst/>
            <a:cxnLst/>
            <a:rect r="r" b="b" t="t" l="l"/>
            <a:pathLst>
              <a:path h="2079815" w="6851772">
                <a:moveTo>
                  <a:pt x="0" y="0"/>
                </a:moveTo>
                <a:lnTo>
                  <a:pt x="6851772" y="0"/>
                </a:lnTo>
                <a:lnTo>
                  <a:pt x="6851772" y="2079814"/>
                </a:lnTo>
                <a:lnTo>
                  <a:pt x="0" y="2079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5" t="-32883" r="-47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4943" y="2950831"/>
            <a:ext cx="3210136" cy="2875265"/>
          </a:xfrm>
          <a:custGeom>
            <a:avLst/>
            <a:gdLst/>
            <a:ahLst/>
            <a:cxnLst/>
            <a:rect r="r" b="b" t="t" l="l"/>
            <a:pathLst>
              <a:path h="2875265" w="3210136">
                <a:moveTo>
                  <a:pt x="0" y="0"/>
                </a:moveTo>
                <a:lnTo>
                  <a:pt x="3210136" y="0"/>
                </a:lnTo>
                <a:lnTo>
                  <a:pt x="3210136" y="2875266"/>
                </a:lnTo>
                <a:lnTo>
                  <a:pt x="0" y="2875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Introduction : ROI Pooling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6743" y="3763524"/>
            <a:ext cx="421874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RCNN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Region proposal (2k) using selective search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Greedy NMS,  4096 dim SVM, Begressor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Slow. Not real-time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6743" y="6613026"/>
            <a:ext cx="4736905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Fast and Faster RCNN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ROI from image Feature map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ROI pooling (fixed size) for CNN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6743" y="8067977"/>
            <a:ext cx="4218749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ROI Pooling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A process that extracts a fixed-size feature map (e.g., 7x7) from each region proposal, regardless of its size and performing max pooling in each.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504895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761302" y="6093803"/>
            <a:ext cx="6446888" cy="4024549"/>
          </a:xfrm>
          <a:custGeom>
            <a:avLst/>
            <a:gdLst/>
            <a:ahLst/>
            <a:cxnLst/>
            <a:rect r="r" b="b" t="t" l="l"/>
            <a:pathLst>
              <a:path h="4024549" w="6446888">
                <a:moveTo>
                  <a:pt x="0" y="0"/>
                </a:moveTo>
                <a:lnTo>
                  <a:pt x="6446889" y="0"/>
                </a:lnTo>
                <a:lnTo>
                  <a:pt x="6446889" y="4024549"/>
                </a:lnTo>
                <a:lnTo>
                  <a:pt x="0" y="4024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2248" y="3418787"/>
            <a:ext cx="7972607" cy="1927415"/>
            <a:chOff x="0" y="0"/>
            <a:chExt cx="2099781" cy="507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9781" cy="507632"/>
            </a:xfrm>
            <a:custGeom>
              <a:avLst/>
              <a:gdLst/>
              <a:ahLst/>
              <a:cxnLst/>
              <a:rect r="r" b="b" t="t" l="l"/>
              <a:pathLst>
                <a:path h="507632" w="2099781">
                  <a:moveTo>
                    <a:pt x="0" y="0"/>
                  </a:moveTo>
                  <a:lnTo>
                    <a:pt x="2099781" y="0"/>
                  </a:lnTo>
                  <a:lnTo>
                    <a:pt x="2099781" y="507632"/>
                  </a:lnTo>
                  <a:lnTo>
                    <a:pt x="0" y="507632"/>
                  </a:lnTo>
                  <a:close/>
                </a:path>
              </a:pathLst>
            </a:custGeom>
            <a:solidFill>
              <a:srgbClr val="639CC7">
                <a:alpha val="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9781" cy="54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61302" y="3418787"/>
            <a:ext cx="6851772" cy="2079815"/>
          </a:xfrm>
          <a:custGeom>
            <a:avLst/>
            <a:gdLst/>
            <a:ahLst/>
            <a:cxnLst/>
            <a:rect r="r" b="b" t="t" l="l"/>
            <a:pathLst>
              <a:path h="2079815" w="6851772">
                <a:moveTo>
                  <a:pt x="0" y="0"/>
                </a:moveTo>
                <a:lnTo>
                  <a:pt x="6851772" y="0"/>
                </a:lnTo>
                <a:lnTo>
                  <a:pt x="6851772" y="2079814"/>
                </a:lnTo>
                <a:lnTo>
                  <a:pt x="0" y="2079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5" t="-32883" r="-47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4943" y="2950831"/>
            <a:ext cx="3210136" cy="2875265"/>
          </a:xfrm>
          <a:custGeom>
            <a:avLst/>
            <a:gdLst/>
            <a:ahLst/>
            <a:cxnLst/>
            <a:rect r="r" b="b" t="t" l="l"/>
            <a:pathLst>
              <a:path h="2875265" w="3210136">
                <a:moveTo>
                  <a:pt x="0" y="0"/>
                </a:moveTo>
                <a:lnTo>
                  <a:pt x="3210136" y="0"/>
                </a:lnTo>
                <a:lnTo>
                  <a:pt x="3210136" y="2875266"/>
                </a:lnTo>
                <a:lnTo>
                  <a:pt x="0" y="2875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04943" y="6472634"/>
            <a:ext cx="3536195" cy="3565664"/>
          </a:xfrm>
          <a:custGeom>
            <a:avLst/>
            <a:gdLst/>
            <a:ahLst/>
            <a:cxnLst/>
            <a:rect r="r" b="b" t="t" l="l"/>
            <a:pathLst>
              <a:path h="3565664" w="3536195">
                <a:moveTo>
                  <a:pt x="0" y="0"/>
                </a:moveTo>
                <a:lnTo>
                  <a:pt x="3536196" y="0"/>
                </a:lnTo>
                <a:lnTo>
                  <a:pt x="3536196" y="3565663"/>
                </a:lnTo>
                <a:lnTo>
                  <a:pt x="0" y="3565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Introduction : ROI Pooling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6743" y="3763524"/>
            <a:ext cx="421874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RCNN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Region proposal (2k) using selective search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Greedy NMS,  4096 dim SVM, Begressor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Slow. Not real-time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6743" y="6613026"/>
            <a:ext cx="4736905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Fast and Faster RCNN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ROI from image Feature map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ROI pooling (fixed size) for CNN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6743" y="8067977"/>
            <a:ext cx="4218749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ROI Pooling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A process that extracts a fixed-size feature map (e.g., 7x7) from each region proposal, regardless of its size and performing max pooling in each.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504895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761302" y="6093803"/>
            <a:ext cx="6446888" cy="4024549"/>
          </a:xfrm>
          <a:custGeom>
            <a:avLst/>
            <a:gdLst/>
            <a:ahLst/>
            <a:cxnLst/>
            <a:rect r="r" b="b" t="t" l="l"/>
            <a:pathLst>
              <a:path h="4024549" w="6446888">
                <a:moveTo>
                  <a:pt x="0" y="0"/>
                </a:moveTo>
                <a:lnTo>
                  <a:pt x="6446889" y="0"/>
                </a:lnTo>
                <a:lnTo>
                  <a:pt x="6446889" y="4024549"/>
                </a:lnTo>
                <a:lnTo>
                  <a:pt x="0" y="4024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0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48493" y="2805747"/>
            <a:ext cx="6685812" cy="2475840"/>
          </a:xfrm>
          <a:custGeom>
            <a:avLst/>
            <a:gdLst/>
            <a:ahLst/>
            <a:cxnLst/>
            <a:rect r="r" b="b" t="t" l="l"/>
            <a:pathLst>
              <a:path h="2475840" w="6685812">
                <a:moveTo>
                  <a:pt x="0" y="0"/>
                </a:moveTo>
                <a:lnTo>
                  <a:pt x="6685812" y="0"/>
                </a:lnTo>
                <a:lnTo>
                  <a:pt x="6685812" y="2475840"/>
                </a:lnTo>
                <a:lnTo>
                  <a:pt x="0" y="247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9757013" y="5605021"/>
            <a:ext cx="11159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197859" y="3118953"/>
            <a:ext cx="5623521" cy="1927415"/>
            <a:chOff x="0" y="0"/>
            <a:chExt cx="7498028" cy="256988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86832" cy="2569886"/>
              <a:chOff x="0" y="0"/>
              <a:chExt cx="1320856" cy="50763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20856" cy="507632"/>
              </a:xfrm>
              <a:custGeom>
                <a:avLst/>
                <a:gdLst/>
                <a:ahLst/>
                <a:cxnLst/>
                <a:rect r="r" b="b" t="t" l="l"/>
                <a:pathLst>
                  <a:path h="507632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507632"/>
                    </a:lnTo>
                    <a:lnTo>
                      <a:pt x="0" y="507632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20856" cy="545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2518" y="131626"/>
              <a:ext cx="7345510" cy="118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is not a Bounding Box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Every RoI has it’s original coordinates and size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Map ROI onto Feature Map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2108" y="5453900"/>
            <a:ext cx="1362842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3, 512, 512]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71643" y="5453900"/>
            <a:ext cx="1382948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512, 16, 16]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48493" y="2805747"/>
            <a:ext cx="6685812" cy="2475840"/>
          </a:xfrm>
          <a:custGeom>
            <a:avLst/>
            <a:gdLst/>
            <a:ahLst/>
            <a:cxnLst/>
            <a:rect r="r" b="b" t="t" l="l"/>
            <a:pathLst>
              <a:path h="2475840" w="6685812">
                <a:moveTo>
                  <a:pt x="0" y="0"/>
                </a:moveTo>
                <a:lnTo>
                  <a:pt x="6685812" y="0"/>
                </a:lnTo>
                <a:lnTo>
                  <a:pt x="6685812" y="2475840"/>
                </a:lnTo>
                <a:lnTo>
                  <a:pt x="0" y="247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9757013" y="5605021"/>
            <a:ext cx="11159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218519" y="2621985"/>
            <a:ext cx="3105581" cy="3105581"/>
          </a:xfrm>
          <a:custGeom>
            <a:avLst/>
            <a:gdLst/>
            <a:ahLst/>
            <a:cxnLst/>
            <a:rect r="r" b="b" t="t" l="l"/>
            <a:pathLst>
              <a:path h="3105581" w="3105581">
                <a:moveTo>
                  <a:pt x="0" y="0"/>
                </a:moveTo>
                <a:lnTo>
                  <a:pt x="3105581" y="0"/>
                </a:lnTo>
                <a:lnTo>
                  <a:pt x="3105581" y="3105582"/>
                </a:lnTo>
                <a:lnTo>
                  <a:pt x="0" y="3105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97859" y="3118953"/>
            <a:ext cx="5623521" cy="1927415"/>
            <a:chOff x="0" y="0"/>
            <a:chExt cx="7498028" cy="256988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686832" cy="2569886"/>
              <a:chOff x="0" y="0"/>
              <a:chExt cx="1320856" cy="50763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20856" cy="507632"/>
              </a:xfrm>
              <a:custGeom>
                <a:avLst/>
                <a:gdLst/>
                <a:ahLst/>
                <a:cxnLst/>
                <a:rect r="r" b="b" t="t" l="l"/>
                <a:pathLst>
                  <a:path h="507632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507632"/>
                    </a:lnTo>
                    <a:lnTo>
                      <a:pt x="0" y="507632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320856" cy="545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52518" y="131626"/>
              <a:ext cx="7345510" cy="118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is not a Bounding Box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Every RoI has it’s original coordinates and size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Map ROI onto Feature Map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92108" y="5453900"/>
            <a:ext cx="1362842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3, 512, 512]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71643" y="5453900"/>
            <a:ext cx="1382948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512, 16, 16]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677" y="-385596"/>
            <a:ext cx="20389006" cy="513344"/>
            <a:chOff x="0" y="0"/>
            <a:chExt cx="5369944" cy="135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9944" cy="135202"/>
            </a:xfrm>
            <a:custGeom>
              <a:avLst/>
              <a:gdLst/>
              <a:ahLst/>
              <a:cxnLst/>
              <a:rect r="r" b="b" t="t" l="l"/>
              <a:pathLst>
                <a:path h="135202" w="5369944">
                  <a:moveTo>
                    <a:pt x="0" y="0"/>
                  </a:moveTo>
                  <a:lnTo>
                    <a:pt x="5369944" y="0"/>
                  </a:lnTo>
                  <a:lnTo>
                    <a:pt x="5369944" y="135202"/>
                  </a:lnTo>
                  <a:lnTo>
                    <a:pt x="0" y="135202"/>
                  </a:lnTo>
                  <a:close/>
                </a:path>
              </a:pathLst>
            </a:custGeom>
            <a:solidFill>
              <a:srgbClr val="66EF63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69944" cy="17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67977" y="603998"/>
            <a:ext cx="1273162" cy="1273162"/>
          </a:xfrm>
          <a:custGeom>
            <a:avLst/>
            <a:gdLst/>
            <a:ahLst/>
            <a:cxnLst/>
            <a:rect r="r" b="b" t="t" l="l"/>
            <a:pathLst>
              <a:path h="1273162" w="1273162">
                <a:moveTo>
                  <a:pt x="0" y="0"/>
                </a:moveTo>
                <a:lnTo>
                  <a:pt x="1273162" y="0"/>
                </a:lnTo>
                <a:lnTo>
                  <a:pt x="1273162" y="1273161"/>
                </a:lnTo>
                <a:lnTo>
                  <a:pt x="0" y="127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373" y="2047766"/>
            <a:ext cx="18845956" cy="493490"/>
            <a:chOff x="0" y="0"/>
            <a:chExt cx="4963544" cy="129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3544" cy="129973"/>
            </a:xfrm>
            <a:custGeom>
              <a:avLst/>
              <a:gdLst/>
              <a:ahLst/>
              <a:cxnLst/>
              <a:rect r="r" b="b" t="t" l="l"/>
              <a:pathLst>
                <a:path h="129973" w="4963544">
                  <a:moveTo>
                    <a:pt x="0" y="0"/>
                  </a:moveTo>
                  <a:lnTo>
                    <a:pt x="4963544" y="0"/>
                  </a:lnTo>
                  <a:lnTo>
                    <a:pt x="4963544" y="129973"/>
                  </a:lnTo>
                  <a:lnTo>
                    <a:pt x="0" y="129973"/>
                  </a:lnTo>
                  <a:close/>
                </a:path>
              </a:pathLst>
            </a:custGeom>
            <a:solidFill>
              <a:srgbClr val="504895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63544" cy="16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859" y="6598943"/>
            <a:ext cx="5069984" cy="1964063"/>
            <a:chOff x="0" y="0"/>
            <a:chExt cx="1335304" cy="517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5304" cy="517284"/>
            </a:xfrm>
            <a:custGeom>
              <a:avLst/>
              <a:gdLst/>
              <a:ahLst/>
              <a:cxnLst/>
              <a:rect r="r" b="b" t="t" l="l"/>
              <a:pathLst>
                <a:path h="517284" w="1335304">
                  <a:moveTo>
                    <a:pt x="0" y="0"/>
                  </a:moveTo>
                  <a:lnTo>
                    <a:pt x="1335304" y="0"/>
                  </a:lnTo>
                  <a:lnTo>
                    <a:pt x="1335304" y="517284"/>
                  </a:lnTo>
                  <a:lnTo>
                    <a:pt x="0" y="517284"/>
                  </a:lnTo>
                  <a:close/>
                </a:path>
              </a:pathLst>
            </a:custGeom>
            <a:solidFill>
              <a:srgbClr val="66EF63">
                <a:alpha val="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35304" cy="555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48493" y="2805747"/>
            <a:ext cx="6685812" cy="2475840"/>
          </a:xfrm>
          <a:custGeom>
            <a:avLst/>
            <a:gdLst/>
            <a:ahLst/>
            <a:cxnLst/>
            <a:rect r="r" b="b" t="t" l="l"/>
            <a:pathLst>
              <a:path h="2475840" w="6685812">
                <a:moveTo>
                  <a:pt x="0" y="0"/>
                </a:moveTo>
                <a:lnTo>
                  <a:pt x="6685812" y="0"/>
                </a:lnTo>
                <a:lnTo>
                  <a:pt x="6685812" y="2475840"/>
                </a:lnTo>
                <a:lnTo>
                  <a:pt x="0" y="247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9757013" y="5605021"/>
            <a:ext cx="11159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2616890" y="7917207"/>
            <a:ext cx="11159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218519" y="2621985"/>
            <a:ext cx="3105581" cy="3105581"/>
          </a:xfrm>
          <a:custGeom>
            <a:avLst/>
            <a:gdLst/>
            <a:ahLst/>
            <a:cxnLst/>
            <a:rect r="r" b="b" t="t" l="l"/>
            <a:pathLst>
              <a:path h="3105581" w="3105581">
                <a:moveTo>
                  <a:pt x="0" y="0"/>
                </a:moveTo>
                <a:lnTo>
                  <a:pt x="3105581" y="0"/>
                </a:lnTo>
                <a:lnTo>
                  <a:pt x="3105581" y="3105582"/>
                </a:lnTo>
                <a:lnTo>
                  <a:pt x="0" y="3105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21380" y="6384792"/>
            <a:ext cx="3370019" cy="3347993"/>
          </a:xfrm>
          <a:custGeom>
            <a:avLst/>
            <a:gdLst/>
            <a:ahLst/>
            <a:cxnLst/>
            <a:rect r="r" b="b" t="t" l="l"/>
            <a:pathLst>
              <a:path h="3347993" w="3370019">
                <a:moveTo>
                  <a:pt x="0" y="0"/>
                </a:moveTo>
                <a:lnTo>
                  <a:pt x="3370019" y="0"/>
                </a:lnTo>
                <a:lnTo>
                  <a:pt x="3370019" y="3347992"/>
                </a:lnTo>
                <a:lnTo>
                  <a:pt x="0" y="3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97859" y="3118953"/>
            <a:ext cx="5623521" cy="1927415"/>
            <a:chOff x="0" y="0"/>
            <a:chExt cx="7498028" cy="256988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686832" cy="2569886"/>
              <a:chOff x="0" y="0"/>
              <a:chExt cx="1320856" cy="50763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20856" cy="507632"/>
              </a:xfrm>
              <a:custGeom>
                <a:avLst/>
                <a:gdLst/>
                <a:ahLst/>
                <a:cxnLst/>
                <a:rect r="r" b="b" t="t" l="l"/>
                <a:pathLst>
                  <a:path h="507632" w="1320856">
                    <a:moveTo>
                      <a:pt x="0" y="0"/>
                    </a:moveTo>
                    <a:lnTo>
                      <a:pt x="1320856" y="0"/>
                    </a:lnTo>
                    <a:lnTo>
                      <a:pt x="1320856" y="507632"/>
                    </a:lnTo>
                    <a:lnTo>
                      <a:pt x="0" y="507632"/>
                    </a:lnTo>
                    <a:close/>
                  </a:path>
                </a:pathLst>
              </a:custGeom>
              <a:solidFill>
                <a:srgbClr val="639CC7">
                  <a:alpha val="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320856" cy="545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52518" y="131626"/>
              <a:ext cx="7345510" cy="118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anva Sans Bold"/>
                </a:rPr>
                <a:t>ROI is not a Bounding Box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Every RoI has it’s original coordinates and size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</a:rPr>
                <a:t>Map ROI onto Feature Map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43000" y="640510"/>
            <a:ext cx="13108402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Ubuntu Bold"/>
              </a:rPr>
              <a:t>ROI Pooling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2248" y="2051267"/>
            <a:ext cx="14984701" cy="4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Canva Sans Bold"/>
              </a:rPr>
              <a:t>Definition and Usage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248" y="6662765"/>
            <a:ext cx="4549825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Width: 200/32 = 6.25         Top x: 296/32 = 9.25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Height: 145/32 = ~4.53       Top y: 192/32 = 6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</a:p>
          <a:p>
            <a:pPr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492108" y="5453900"/>
            <a:ext cx="1362842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3, 512, 512]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71643" y="5453900"/>
            <a:ext cx="1382948" cy="2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[1, 512, 16, 16]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2248" y="7717500"/>
            <a:ext cx="9466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4x6x512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65130" y="7717500"/>
            <a:ext cx="92556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3x3x512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DAF88xZimPc</dc:identifier>
  <dcterms:modified xsi:type="dcterms:W3CDTF">2011-08-01T06:04:30Z</dcterms:modified>
  <cp:revision>1</cp:revision>
  <dc:title>ROI Pooling</dc:title>
</cp:coreProperties>
</file>